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3" r:id="rId3"/>
    <p:sldId id="286" r:id="rId4"/>
    <p:sldId id="289" r:id="rId5"/>
    <p:sldId id="287" r:id="rId6"/>
    <p:sldId id="288" r:id="rId7"/>
    <p:sldId id="291" r:id="rId8"/>
    <p:sldId id="314" r:id="rId9"/>
    <p:sldId id="292" r:id="rId10"/>
    <p:sldId id="293" r:id="rId11"/>
    <p:sldId id="298" r:id="rId12"/>
    <p:sldId id="297" r:id="rId13"/>
    <p:sldId id="296" r:id="rId14"/>
    <p:sldId id="301" r:id="rId15"/>
    <p:sldId id="302" r:id="rId16"/>
    <p:sldId id="303" r:id="rId17"/>
    <p:sldId id="304" r:id="rId18"/>
    <p:sldId id="308" r:id="rId19"/>
    <p:sldId id="313" r:id="rId20"/>
    <p:sldId id="309" r:id="rId21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43" autoAdjust="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0DAC75-C3A5-4625-ACAB-CC38EB03604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6FCC0A7-595A-49DD-B86B-88AB4E85DD40}" type="pres">
      <dgm:prSet presAssocID="{140DAC75-C3A5-4625-ACAB-CC38EB03604E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FB45DBED-B13C-46CD-9AB7-94BEAA002DC1}" type="presOf" srcId="{140DAC75-C3A5-4625-ACAB-CC38EB03604E}" destId="{76FCC0A7-595A-49DD-B86B-88AB4E85DD4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0DAC75-C3A5-4625-ACAB-CC38EB03604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6FCC0A7-595A-49DD-B86B-88AB4E85DD40}" type="pres">
      <dgm:prSet presAssocID="{140DAC75-C3A5-4625-ACAB-CC38EB03604E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FB45DBED-B13C-46CD-9AB7-94BEAA002DC1}" type="presOf" srcId="{140DAC75-C3A5-4625-ACAB-CC38EB03604E}" destId="{76FCC0A7-595A-49DD-B86B-88AB4E85DD4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0DAC75-C3A5-4625-ACAB-CC38EB03604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6FCC0A7-595A-49DD-B86B-88AB4E85DD40}" type="pres">
      <dgm:prSet presAssocID="{140DAC75-C3A5-4625-ACAB-CC38EB03604E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FB45DBED-B13C-46CD-9AB7-94BEAA002DC1}" type="presOf" srcId="{140DAC75-C3A5-4625-ACAB-CC38EB03604E}" destId="{76FCC0A7-595A-49DD-B86B-88AB4E85DD4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0DAC75-C3A5-4625-ACAB-CC38EB03604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6FCC0A7-595A-49DD-B86B-88AB4E85DD40}" type="pres">
      <dgm:prSet presAssocID="{140DAC75-C3A5-4625-ACAB-CC38EB03604E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FB45DBED-B13C-46CD-9AB7-94BEAA002DC1}" type="presOf" srcId="{140DAC75-C3A5-4625-ACAB-CC38EB03604E}" destId="{76FCC0A7-595A-49DD-B86B-88AB4E85DD4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2B741-65B2-4652-B8B2-53A6B794F25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CA257-0EC6-44D3-8BD3-4CDB54127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9213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443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0958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6353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8125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0447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5493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3242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92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CA257-0EC6-44D3-8BD3-4CDB54127E2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98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278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374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CA257-0EC6-44D3-8BD3-4CDB54127E2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3632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556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630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309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135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CA257-0EC6-44D3-8BD3-4CDB54127E2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736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A25DC-0E72-47FD-A7E8-E00218A604FF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056BE-7E46-4DBD-836F-F50A59BC5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84393"/>
          </a:xfrm>
          <a:ln w="381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Narrow" pitchFamily="34" charset="0"/>
              </a:rPr>
              <a:t>ИСКУССТВО ЭФФЕКТИВНОГО ОБУЧЕНИЯ </a:t>
            </a:r>
            <a:br>
              <a:rPr lang="ru-RU" dirty="0" smtClean="0">
                <a:latin typeface="Arial Narrow" pitchFamily="34" charset="0"/>
              </a:rPr>
            </a:br>
            <a:r>
              <a:rPr lang="ru-RU" dirty="0" smtClean="0">
                <a:latin typeface="Arial Narrow" pitchFamily="34" charset="0"/>
              </a:rPr>
              <a:t>НЕМОТИВИРОВАННЫХ УЧАЩИХСЯ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5805264"/>
            <a:ext cx="5986482" cy="40504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Arial Narrow" pitchFamily="34" charset="0"/>
              </a:rPr>
              <a:t>Семинар-практикум 31.10.19</a:t>
            </a:r>
            <a:endParaRPr lang="ru-RU" sz="1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285720" y="357166"/>
            <a:ext cx="1600200" cy="1447800"/>
            <a:chOff x="7289" y="1016"/>
            <a:chExt cx="2588" cy="2706"/>
          </a:xfrm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7289" y="1016"/>
              <a:ext cx="2588" cy="2706"/>
              <a:chOff x="7289" y="1016"/>
              <a:chExt cx="2588" cy="2706"/>
            </a:xfrm>
          </p:grpSpPr>
          <p:pic>
            <p:nvPicPr>
              <p:cNvPr id="7" name="Picture 3" descr="j041048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13" y="1367"/>
                <a:ext cx="1881" cy="19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" name="Group 4"/>
              <p:cNvGrpSpPr>
                <a:grpSpLocks/>
              </p:cNvGrpSpPr>
              <p:nvPr/>
            </p:nvGrpSpPr>
            <p:grpSpPr bwMode="auto">
              <a:xfrm>
                <a:off x="7289" y="1016"/>
                <a:ext cx="2588" cy="2706"/>
                <a:chOff x="7289" y="1016"/>
                <a:chExt cx="2588" cy="2706"/>
              </a:xfrm>
            </p:grpSpPr>
            <p:pic>
              <p:nvPicPr>
                <p:cNvPr id="9" name="Picture 5" descr="j0370140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7795" y="1367"/>
                  <a:ext cx="1316" cy="14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" name="WordArt 6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712" y="3113"/>
                  <a:ext cx="1698" cy="337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Down">
                    <a:avLst>
                      <a:gd name="adj" fmla="val 0"/>
                    </a:avLst>
                  </a:prstTxWarp>
                </a:bodyPr>
                <a:lstStyle/>
                <a:p>
                  <a:pPr algn="ctr"/>
                  <a:r>
                    <a:rPr lang="ru-RU" sz="3600" kern="10" spc="180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Times New Roman"/>
                      <a:cs typeface="Times New Roman"/>
                    </a:rPr>
                    <a:t>ст.Павловская</a:t>
                  </a:r>
                </a:p>
              </p:txBody>
            </p:sp>
            <p:sp>
              <p:nvSpPr>
                <p:cNvPr id="11" name="WordArt 7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505" y="1177"/>
                  <a:ext cx="2185" cy="2373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8692268"/>
                    </a:avLst>
                  </a:prstTxWarp>
                </a:bodyPr>
                <a:lstStyle/>
                <a:p>
                  <a:pPr algn="ctr"/>
                  <a:r>
                    <a:rPr lang="ru-RU" sz="1200" kern="10" spc="600" normalizeH="1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"/>
                      <a:cs typeface="Arial"/>
                    </a:rPr>
                    <a:t>районный информационно - методический центр </a:t>
                  </a:r>
                </a:p>
              </p:txBody>
            </p:sp>
            <p:sp>
              <p:nvSpPr>
                <p:cNvPr id="12" name="WordArt 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7289" y="1016"/>
                  <a:ext cx="2588" cy="2706"/>
                </a:xfrm>
                <a:prstGeom prst="rect">
                  <a:avLst/>
                </a:prstGeom>
              </p:spPr>
              <p:txBody>
                <a:bodyPr spcFirstLastPara="1" wrap="none" fromWordArt="1">
                  <a:prstTxWarp prst="textArchUp">
                    <a:avLst>
                      <a:gd name="adj" fmla="val 8753260"/>
                    </a:avLst>
                  </a:prstTxWarp>
                </a:bodyPr>
                <a:lstStyle/>
                <a:p>
                  <a:pPr algn="dist"/>
                  <a:r>
                    <a:rPr lang="ru-RU" sz="1200" kern="10" spc="60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000000"/>
                      </a:solidFill>
                      <a:latin typeface="Arial"/>
                      <a:cs typeface="Arial"/>
                    </a:rPr>
                    <a:t>Муниципальное казённое учреждение образования</a:t>
                  </a:r>
                </a:p>
              </p:txBody>
            </p:sp>
          </p:grpSp>
        </p:grpSp>
        <p:sp>
          <p:nvSpPr>
            <p:cNvPr id="6" name="WordArt 9"/>
            <p:cNvSpPr>
              <a:spLocks noChangeArrowheads="1" noChangeShapeType="1" noTextEdit="1"/>
            </p:cNvSpPr>
            <p:nvPr/>
          </p:nvSpPr>
          <p:spPr bwMode="auto">
            <a:xfrm>
              <a:off x="8044" y="2855"/>
              <a:ext cx="1155" cy="25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47116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993300"/>
                    </a:solidFill>
                    <a:round/>
                    <a:headEnd/>
                    <a:tailEnd/>
                  </a:ln>
                  <a:solidFill>
                    <a:srgbClr val="000080"/>
                  </a:solidFill>
                  <a:effectLst>
                    <a:outerShdw dist="45791" dir="2021404" algn="ctr" rotWithShape="0">
                      <a:srgbClr val="B2B2B2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МКУО     РИМЦ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10527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О.К. Долгая учитель русского языка и литературы </a:t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МБОУ СОШ № 3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268759"/>
            <a:ext cx="8568952" cy="561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75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10527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О.К. Долгая учитель русского языка и литературы </a:t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МБОУ СОШ № 3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52737"/>
            <a:ext cx="864096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97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10527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О.К. Долгая учитель русского языка и литературы </a:t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МБОУ СОШ № 3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052736"/>
            <a:ext cx="8784976" cy="554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34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908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Л.В. </a:t>
            </a:r>
            <a:r>
              <a:rPr lang="ru-RU" sz="3200" dirty="0" err="1" smtClean="0">
                <a:latin typeface="Arial Narrow" pitchFamily="34" charset="0"/>
              </a:rPr>
              <a:t>Забалотная</a:t>
            </a:r>
            <a:r>
              <a:rPr lang="ru-RU" sz="3200" dirty="0" smtClean="0">
                <a:latin typeface="Arial Narrow" pitchFamily="34" charset="0"/>
              </a:rPr>
              <a:t> учитель математики МАОУ СОШ № 2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764704"/>
            <a:ext cx="7776863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16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908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Л.В. </a:t>
            </a:r>
            <a:r>
              <a:rPr lang="ru-RU" sz="3200" dirty="0" err="1" smtClean="0">
                <a:latin typeface="Arial Narrow" pitchFamily="34" charset="0"/>
              </a:rPr>
              <a:t>Забалотная</a:t>
            </a:r>
            <a:r>
              <a:rPr lang="ru-RU" sz="3200" dirty="0" smtClean="0">
                <a:latin typeface="Arial Narrow" pitchFamily="34" charset="0"/>
              </a:rPr>
              <a:t> учитель математики МАОУ СОШ № 2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874618"/>
            <a:ext cx="8136904" cy="610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55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908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Л.В. </a:t>
            </a:r>
            <a:r>
              <a:rPr lang="ru-RU" sz="3200" dirty="0" err="1" smtClean="0">
                <a:latin typeface="Arial Narrow" pitchFamily="34" charset="0"/>
              </a:rPr>
              <a:t>Забалотная</a:t>
            </a:r>
            <a:r>
              <a:rPr lang="ru-RU" sz="3200" dirty="0" smtClean="0">
                <a:latin typeface="Arial Narrow" pitchFamily="34" charset="0"/>
              </a:rPr>
              <a:t> учитель математики МАОУ СОШ № 2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196752"/>
            <a:ext cx="8568952" cy="604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52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908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Л.В. </a:t>
            </a:r>
            <a:r>
              <a:rPr lang="ru-RU" sz="3200" dirty="0" err="1" smtClean="0">
                <a:latin typeface="Arial Narrow" pitchFamily="34" charset="0"/>
              </a:rPr>
              <a:t>Забалотная</a:t>
            </a:r>
            <a:r>
              <a:rPr lang="ru-RU" sz="3200" dirty="0" smtClean="0">
                <a:latin typeface="Arial Narrow" pitchFamily="34" charset="0"/>
              </a:rPr>
              <a:t> учитель математики МАОУ СОШ № 2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674" y="1340769"/>
            <a:ext cx="8136904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1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908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Л.В. </a:t>
            </a:r>
            <a:r>
              <a:rPr lang="ru-RU" sz="3200" dirty="0" err="1" smtClean="0">
                <a:latin typeface="Arial Narrow" pitchFamily="34" charset="0"/>
              </a:rPr>
              <a:t>Забалотная</a:t>
            </a:r>
            <a:r>
              <a:rPr lang="ru-RU" sz="3200" dirty="0" smtClean="0">
                <a:latin typeface="Arial Narrow" pitchFamily="34" charset="0"/>
              </a:rPr>
              <a:t> учитель математики МАОУ СОШ № 2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052736"/>
            <a:ext cx="8712968" cy="58052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u="sng" dirty="0" smtClean="0">
                <a:latin typeface="Arial Narrow" panose="020B0606020202030204" pitchFamily="34" charset="0"/>
              </a:rPr>
              <a:t>В процессе контроля за подготовленностью учащихся</a:t>
            </a:r>
            <a:r>
              <a:rPr lang="ru-RU" dirty="0" smtClean="0">
                <a:latin typeface="Arial Narrow" panose="020B0606020202030204" pitchFamily="34" charset="0"/>
              </a:rPr>
              <a:t>: </a:t>
            </a:r>
            <a:r>
              <a:rPr lang="ru-RU" sz="2200" dirty="0" smtClean="0">
                <a:latin typeface="Arial Narrow" panose="020B0606020202030204" pitchFamily="34" charset="0"/>
              </a:rPr>
              <a:t>создать атмосферу доброжелательности при опросе, снизить темп опроса, предложить примерный план ответа,</a:t>
            </a:r>
            <a:r>
              <a:rPr lang="ru-RU" sz="2200" dirty="0">
                <a:latin typeface="Arial Narrow" panose="020B0606020202030204" pitchFamily="34" charset="0"/>
              </a:rPr>
              <a:t> р</a:t>
            </a:r>
            <a:r>
              <a:rPr lang="ru-RU" sz="2200" dirty="0" smtClean="0">
                <a:latin typeface="Arial Narrow" panose="020B0606020202030204" pitchFamily="34" charset="0"/>
              </a:rPr>
              <a:t>азрешить пользоваться наглядными пособиями, стимулировать оценкой, похвалой.</a:t>
            </a:r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sz="2400" u="sng" dirty="0" smtClean="0">
                <a:latin typeface="Arial Narrow" panose="020B0606020202030204" pitchFamily="34" charset="0"/>
              </a:rPr>
              <a:t>В процессе контроля за подготовленностью учащихся: </a:t>
            </a:r>
            <a:r>
              <a:rPr lang="ru-RU" sz="2200" dirty="0" smtClean="0">
                <a:latin typeface="Arial Narrow" panose="020B0606020202030204" pitchFamily="34" charset="0"/>
              </a:rPr>
              <a:t>поддерживать </a:t>
            </a:r>
            <a:r>
              <a:rPr lang="ru-RU" sz="2200" dirty="0">
                <a:latin typeface="Arial Narrow" panose="020B0606020202030204" pitchFamily="34" charset="0"/>
              </a:rPr>
              <a:t>интерес при усвоении </a:t>
            </a:r>
            <a:r>
              <a:rPr lang="ru-RU" sz="2200" dirty="0" smtClean="0">
                <a:latin typeface="Arial Narrow" panose="020B0606020202030204" pitchFamily="34" charset="0"/>
              </a:rPr>
              <a:t>темы, чаще </a:t>
            </a:r>
            <a:r>
              <a:rPr lang="ru-RU" sz="2200" dirty="0">
                <a:latin typeface="Arial Narrow" panose="020B0606020202030204" pitchFamily="34" charset="0"/>
              </a:rPr>
              <a:t>обращаться с вопросами, выясняя степень понимания учебного </a:t>
            </a:r>
            <a:r>
              <a:rPr lang="ru-RU" sz="2200" dirty="0" smtClean="0">
                <a:latin typeface="Arial Narrow" panose="020B0606020202030204" pitchFamily="34" charset="0"/>
              </a:rPr>
              <a:t>материала, привлекать </a:t>
            </a:r>
            <a:r>
              <a:rPr lang="ru-RU" sz="2200" dirty="0">
                <a:latin typeface="Arial Narrow" panose="020B0606020202030204" pitchFamily="34" charset="0"/>
              </a:rPr>
              <a:t>к высказыванию предложений при проблемном </a:t>
            </a:r>
            <a:r>
              <a:rPr lang="ru-RU" sz="2200" dirty="0" smtClean="0">
                <a:latin typeface="Arial Narrow" panose="020B0606020202030204" pitchFamily="34" charset="0"/>
              </a:rPr>
              <a:t>обучении, использовать </a:t>
            </a:r>
            <a:r>
              <a:rPr lang="ru-RU" sz="2200" dirty="0">
                <a:latin typeface="Arial Narrow" panose="020B0606020202030204" pitchFamily="34" charset="0"/>
              </a:rPr>
              <a:t>различные формы выделения наиболее важного </a:t>
            </a:r>
            <a:r>
              <a:rPr lang="ru-RU" sz="2200" dirty="0" smtClean="0">
                <a:latin typeface="Arial Narrow" panose="020B0606020202030204" pitchFamily="34" charset="0"/>
              </a:rPr>
              <a:t>материала, привлекать </a:t>
            </a:r>
            <a:r>
              <a:rPr lang="ru-RU" sz="2200" dirty="0">
                <a:latin typeface="Arial Narrow" panose="020B0606020202030204" pitchFamily="34" charset="0"/>
              </a:rPr>
              <a:t>в качестве помощников при подготовке опытов, </a:t>
            </a:r>
            <a:r>
              <a:rPr lang="ru-RU" sz="2200" dirty="0" smtClean="0">
                <a:latin typeface="Arial Narrow" panose="020B0606020202030204" pitchFamily="34" charset="0"/>
              </a:rPr>
              <a:t>приборов.</a:t>
            </a:r>
            <a:endParaRPr lang="ru-RU" sz="2200" dirty="0">
              <a:latin typeface="Arial Narrow" panose="020B0606020202030204" pitchFamily="34" charset="0"/>
            </a:endParaRPr>
          </a:p>
          <a:p>
            <a:endParaRPr lang="ru-RU" dirty="0" smtClean="0">
              <a:latin typeface="Arial Narrow" panose="020B0606020202030204" pitchFamily="34" charset="0"/>
            </a:endParaRPr>
          </a:p>
          <a:p>
            <a:r>
              <a:rPr lang="ru-RU" sz="2400" u="sng" dirty="0">
                <a:latin typeface="Arial Narrow" panose="020B0606020202030204" pitchFamily="34" charset="0"/>
              </a:rPr>
              <a:t>В ходе самостоятельной работы на </a:t>
            </a:r>
            <a:r>
              <a:rPr lang="ru-RU" sz="2400" u="sng" dirty="0" smtClean="0">
                <a:latin typeface="Arial Narrow" panose="020B0606020202030204" pitchFamily="34" charset="0"/>
              </a:rPr>
              <a:t>уроке</a:t>
            </a:r>
            <a:r>
              <a:rPr lang="ru-RU" dirty="0" smtClean="0">
                <a:latin typeface="Arial Narrow" panose="020B0606020202030204" pitchFamily="34" charset="0"/>
              </a:rPr>
              <a:t>: </a:t>
            </a:r>
            <a:r>
              <a:rPr lang="ru-RU" sz="2200" dirty="0" smtClean="0">
                <a:latin typeface="Arial Narrow" panose="020B0606020202030204" pitchFamily="34" charset="0"/>
              </a:rPr>
              <a:t>разбивка </a:t>
            </a:r>
            <a:r>
              <a:rPr lang="ru-RU" sz="2200" dirty="0">
                <a:latin typeface="Arial Narrow" panose="020B0606020202030204" pitchFamily="34" charset="0"/>
              </a:rPr>
              <a:t>заданий на дозы, </a:t>
            </a:r>
            <a:r>
              <a:rPr lang="ru-RU" sz="2200" dirty="0" smtClean="0">
                <a:latin typeface="Arial Narrow" panose="020B0606020202030204" pitchFamily="34" charset="0"/>
              </a:rPr>
              <a:t>этапы, ссылки </a:t>
            </a:r>
            <a:r>
              <a:rPr lang="ru-RU" sz="2200" dirty="0">
                <a:latin typeface="Arial Narrow" panose="020B0606020202030204" pitchFamily="34" charset="0"/>
              </a:rPr>
              <a:t>на аналогичные </a:t>
            </a:r>
            <a:r>
              <a:rPr lang="ru-RU" sz="2200" dirty="0" smtClean="0">
                <a:latin typeface="Arial Narrow" panose="020B0606020202030204" pitchFamily="34" charset="0"/>
              </a:rPr>
              <a:t>задания,  напоминание </a:t>
            </a:r>
            <a:r>
              <a:rPr lang="ru-RU" sz="2200" dirty="0">
                <a:latin typeface="Arial Narrow" panose="020B0606020202030204" pitchFamily="34" charset="0"/>
              </a:rPr>
              <a:t>приема и способа выполнения </a:t>
            </a:r>
            <a:r>
              <a:rPr lang="ru-RU" sz="2200" dirty="0" smtClean="0">
                <a:latin typeface="Arial Narrow" panose="020B0606020202030204" pitchFamily="34" charset="0"/>
              </a:rPr>
              <a:t>задания,  ссылка </a:t>
            </a:r>
            <a:r>
              <a:rPr lang="ru-RU" sz="2200" dirty="0">
                <a:latin typeface="Arial Narrow" panose="020B0606020202030204" pitchFamily="34" charset="0"/>
              </a:rPr>
              <a:t>на правила и </a:t>
            </a:r>
            <a:r>
              <a:rPr lang="ru-RU" sz="2200" dirty="0" smtClean="0">
                <a:latin typeface="Arial Narrow" panose="020B0606020202030204" pitchFamily="34" charset="0"/>
              </a:rPr>
              <a:t>свойства,  инструктирование </a:t>
            </a:r>
            <a:r>
              <a:rPr lang="ru-RU" sz="2200" dirty="0">
                <a:latin typeface="Arial Narrow" panose="020B0606020202030204" pitchFamily="34" charset="0"/>
              </a:rPr>
              <a:t>о рациональных путях выполнения </a:t>
            </a:r>
            <a:r>
              <a:rPr lang="ru-RU" sz="2200" dirty="0" smtClean="0">
                <a:latin typeface="Arial Narrow" panose="020B0606020202030204" pitchFamily="34" charset="0"/>
              </a:rPr>
              <a:t>заданий, более </a:t>
            </a:r>
            <a:r>
              <a:rPr lang="ru-RU" sz="2200" dirty="0">
                <a:latin typeface="Arial Narrow" panose="020B0606020202030204" pitchFamily="34" charset="0"/>
              </a:rPr>
              <a:t>тщательный контроль за деятельностью, указание на ошибки, проверка, </a:t>
            </a:r>
            <a:r>
              <a:rPr lang="ru-RU" sz="2200" dirty="0" smtClean="0">
                <a:latin typeface="Arial Narrow" panose="020B0606020202030204" pitchFamily="34" charset="0"/>
              </a:rPr>
              <a:t>исправления.</a:t>
            </a:r>
            <a:endParaRPr lang="ru-RU" sz="2200" dirty="0">
              <a:latin typeface="Arial Narrow" panose="020B0606020202030204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24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908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Э.А. Чуприна учитель обществознания и истории, </a:t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зам. директора                                        </a:t>
            </a:r>
            <a:r>
              <a:rPr lang="ru-RU" sz="2000" dirty="0" smtClean="0">
                <a:latin typeface="Arial Narrow" pitchFamily="34" charset="0"/>
              </a:rPr>
              <a:t>МБОУ СОШ № 12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908720"/>
            <a:ext cx="8064896" cy="604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31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908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Э.А. Чуприна учитель обществознания и истории, </a:t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зам. директора                                        </a:t>
            </a:r>
            <a:r>
              <a:rPr lang="ru-RU" sz="2000" dirty="0" smtClean="0">
                <a:latin typeface="Arial Narrow" pitchFamily="34" charset="0"/>
              </a:rPr>
              <a:t>МБОУ СОШ № 12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942644"/>
            <a:ext cx="8064896" cy="604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9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4287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>
                <a:latin typeface="Arial Narrow" pitchFamily="34" charset="0"/>
              </a:rPr>
              <a:t>Единый методический день</a:t>
            </a:r>
            <a:br>
              <a:rPr lang="ru-RU" sz="3200" dirty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семинар-практикум </a:t>
            </a:r>
            <a:r>
              <a:rPr lang="ru-RU" sz="3200" dirty="0">
                <a:latin typeface="Arial Narrow" pitchFamily="34" charset="0"/>
              </a:rPr>
              <a:t>учителей химии «Искусство эффективного обучения немотивированных </a:t>
            </a:r>
            <a:r>
              <a:rPr lang="ru-RU" sz="3200" dirty="0" smtClean="0">
                <a:latin typeface="Arial Narrow" pitchFamily="34" charset="0"/>
              </a:rPr>
              <a:t>учащихся</a:t>
            </a:r>
            <a:r>
              <a:rPr lang="ru-RU" sz="3200" dirty="0">
                <a:latin typeface="Arial Narrow" pitchFamily="34" charset="0"/>
              </a:rPr>
              <a:t>»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16749676"/>
              </p:ext>
            </p:extLst>
          </p:nvPr>
        </p:nvGraphicFramePr>
        <p:xfrm>
          <a:off x="0" y="1643050"/>
          <a:ext cx="9144000" cy="777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087078"/>
              </p:ext>
            </p:extLst>
          </p:nvPr>
        </p:nvGraphicFramePr>
        <p:xfrm>
          <a:off x="142844" y="1785925"/>
          <a:ext cx="8715436" cy="49446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173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8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500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Игровые формы работы с немотивированными учащимися на уроках химии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М.В. </a:t>
                      </a:r>
                      <a:r>
                        <a:rPr lang="ru-RU" sz="2400" dirty="0" err="1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Тарануха</a:t>
                      </a: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 smtClean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ООШ  № 18)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Эффективные приемы  работы с немотивированными обучающимися на уроках химии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Н.А. Юдина </a:t>
                      </a:r>
                      <a:endParaRPr lang="ru-RU" sz="2400" dirty="0" smtClean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СОШ № 14)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Обучение  немотивированных учащихся в условиях малокомплектной школы.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Е.А. </a:t>
                      </a:r>
                      <a:r>
                        <a:rPr lang="ru-RU" sz="2400" dirty="0" err="1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Сытник</a:t>
                      </a:r>
                      <a:endParaRPr lang="ru-RU" sz="2400" dirty="0" smtClean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(ООШ № 21)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Эффективные приемы  работы с немотивированными обучающимися на уроках химии</a:t>
                      </a:r>
                      <a:endParaRPr lang="ru-RU" sz="24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В.А Пшеничная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(СОШ № 6)</a:t>
                      </a:r>
                      <a:endParaRPr lang="ru-RU" sz="1800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335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Решение заданий высокого уровня сложности ЕГЭ (№ 34) с использованием понятия «растворимость»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Е.А. Горбатова </a:t>
                      </a:r>
                      <a:endParaRPr lang="ru-RU" sz="2400" dirty="0" smtClean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dirty="0" err="1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тьютор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ЕГЭ, </a:t>
                      </a:r>
                      <a:endParaRPr lang="ru-RU" sz="1800" dirty="0" smtClean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СОШ 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10)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071918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908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Э.А. Чуприна учитель обществознания и истории, </a:t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зам. директора                                        </a:t>
            </a:r>
            <a:r>
              <a:rPr lang="ru-RU" sz="2000" dirty="0" smtClean="0">
                <a:latin typeface="Arial Narrow" pitchFamily="34" charset="0"/>
              </a:rPr>
              <a:t>МБОУ СОШ № 12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44" y="908721"/>
            <a:ext cx="8954952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4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/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Применение </a:t>
            </a:r>
            <a:r>
              <a:rPr lang="ru-RU" sz="3200" dirty="0">
                <a:latin typeface="Arial Narrow" pitchFamily="34" charset="0"/>
              </a:rPr>
              <a:t>технологий НЛП </a:t>
            </a:r>
            <a:r>
              <a:rPr lang="ru-RU" sz="3200" dirty="0" smtClean="0">
                <a:latin typeface="Arial Narrow" pitchFamily="34" charset="0"/>
              </a:rPr>
              <a:t>в </a:t>
            </a:r>
            <a:r>
              <a:rPr lang="ru-RU" sz="3200" dirty="0">
                <a:latin typeface="Arial Narrow" pitchFamily="34" charset="0"/>
              </a:rPr>
              <a:t>образовательном </a:t>
            </a:r>
            <a:r>
              <a:rPr lang="ru-RU" sz="3200" dirty="0" smtClean="0">
                <a:latin typeface="Arial Narrow" pitchFamily="34" charset="0"/>
              </a:rPr>
              <a:t>процессе                                  </a:t>
            </a:r>
            <a:r>
              <a:rPr lang="ru-RU" sz="2000" dirty="0" smtClean="0">
                <a:latin typeface="Arial Narrow" pitchFamily="34" charset="0"/>
              </a:rPr>
              <a:t>Н</a:t>
            </a:r>
            <a:r>
              <a:rPr lang="ru-RU" sz="2000" dirty="0">
                <a:latin typeface="Arial Narrow" pitchFamily="34" charset="0"/>
              </a:rPr>
              <a:t>. А. Шпак, </a:t>
            </a:r>
            <a:r>
              <a:rPr lang="ru-RU" sz="2000" dirty="0" smtClean="0">
                <a:latin typeface="Arial Narrow" pitchFamily="34" charset="0"/>
              </a:rPr>
              <a:t>психолог СОШ № 10</a:t>
            </a:r>
            <a:r>
              <a:rPr lang="ru-RU" sz="2000" dirty="0">
                <a:latin typeface="Arial Narrow" pitchFamily="34" charset="0"/>
              </a:rPr>
              <a:t/>
            </a:r>
            <a:br>
              <a:rPr lang="ru-RU" sz="2000" dirty="0">
                <a:latin typeface="Arial Narrow" pitchFamily="34" charset="0"/>
              </a:rPr>
            </a:br>
            <a:endParaRPr lang="ru-RU" sz="2000" dirty="0">
              <a:latin typeface="Arial Narrow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16749676"/>
              </p:ext>
            </p:extLst>
          </p:nvPr>
        </p:nvGraphicFramePr>
        <p:xfrm>
          <a:off x="0" y="1643050"/>
          <a:ext cx="9144000" cy="777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C:\Users\Admin\Desktop\mafde726.pn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612560" cy="5733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776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10662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>
                <a:latin typeface="Arial Narrow" pitchFamily="34" charset="0"/>
              </a:rPr>
              <a:t/>
            </a:r>
            <a:br>
              <a:rPr lang="ru-RU" sz="3200" dirty="0">
                <a:latin typeface="Arial Narrow" pitchFamily="34" charset="0"/>
              </a:rPr>
            </a:br>
            <a:r>
              <a:rPr lang="ru-RU" sz="3200" dirty="0">
                <a:latin typeface="Arial Narrow" pitchFamily="34" charset="0"/>
              </a:rPr>
              <a:t>Деятельность на уроках, облегчающая обучение детям</a:t>
            </a:r>
            <a:br>
              <a:rPr lang="ru-RU" sz="3200" dirty="0">
                <a:latin typeface="Arial Narrow" pitchFamily="34" charset="0"/>
              </a:rPr>
            </a:br>
            <a:r>
              <a:rPr lang="ru-RU" sz="3200" dirty="0">
                <a:latin typeface="Arial Narrow" pitchFamily="34" charset="0"/>
              </a:rPr>
              <a:t> </a:t>
            </a:r>
            <a:r>
              <a:rPr lang="ru-RU" sz="3200" dirty="0" smtClean="0">
                <a:latin typeface="Arial Narrow" pitchFamily="34" charset="0"/>
              </a:rPr>
              <a:t>                                                           </a:t>
            </a:r>
            <a:r>
              <a:rPr lang="ru-RU" sz="2000" dirty="0" smtClean="0">
                <a:latin typeface="Arial Narrow" pitchFamily="34" charset="0"/>
              </a:rPr>
              <a:t>Н</a:t>
            </a:r>
            <a:r>
              <a:rPr lang="ru-RU" sz="2000" dirty="0">
                <a:latin typeface="Arial Narrow" pitchFamily="34" charset="0"/>
              </a:rPr>
              <a:t>. А. Шпак, </a:t>
            </a:r>
            <a:r>
              <a:rPr lang="ru-RU" sz="2000" dirty="0" smtClean="0">
                <a:latin typeface="Arial Narrow" pitchFamily="34" charset="0"/>
              </a:rPr>
              <a:t>психолог СОШ № 10</a:t>
            </a:r>
            <a:r>
              <a:rPr lang="ru-RU" sz="2000" dirty="0">
                <a:latin typeface="Arial Narrow" pitchFamily="34" charset="0"/>
              </a:rPr>
              <a:t/>
            </a:r>
            <a:br>
              <a:rPr lang="ru-RU" sz="2000" dirty="0">
                <a:latin typeface="Arial Narrow" pitchFamily="34" charset="0"/>
              </a:rPr>
            </a:br>
            <a:endParaRPr lang="ru-RU" sz="2000" dirty="0">
              <a:latin typeface="Arial Narrow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643050"/>
          <a:ext cx="9144000" cy="777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156755" y="1066216"/>
          <a:ext cx="8735726" cy="5684996"/>
        </p:xfrm>
        <a:graphic>
          <a:graphicData uri="http://schemas.openxmlformats.org/drawingml/2006/table">
            <a:tbl>
              <a:tblPr firstRow="1" firstCol="1" bandRow="1"/>
              <a:tblGrid>
                <a:gridCol w="1534925">
                  <a:extLst>
                    <a:ext uri="{9D8B030D-6E8A-4147-A177-3AD203B41FA5}">
                      <a16:colId xmlns:a16="http://schemas.microsoft.com/office/drawing/2014/main" val="886018188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1435057018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76992566"/>
                    </a:ext>
                  </a:extLst>
                </a:gridCol>
                <a:gridCol w="2592289">
                  <a:extLst>
                    <a:ext uri="{9D8B030D-6E8A-4147-A177-3AD203B41FA5}">
                      <a16:colId xmlns:a16="http://schemas.microsoft.com/office/drawing/2014/main" val="1763722785"/>
                    </a:ext>
                  </a:extLst>
                </a:gridCol>
              </a:tblGrid>
              <a:tr h="3834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тили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визуалы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аудиалы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кинестетики</a:t>
                      </a:r>
                      <a:endParaRPr lang="ru-RU" sz="24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3797376"/>
                  </a:ext>
                </a:extLst>
              </a:tr>
              <a:tr h="16827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Гуманитарные науки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Надписи на доске, работа с ручкой и бумагой, чтение учебника «про себя», просмотр учеб.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фильмов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Лекция,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диалоговый 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режим,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дискуссия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аудиокассеты 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(для </a:t>
                      </a:r>
                      <a:r>
                        <a:rPr lang="ru-RU" sz="2000" b="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ин.яз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.), чтение учебника вслух.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Взаимодействие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ролевые и др. игры,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соревнования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работа в группах.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9452304"/>
                  </a:ext>
                </a:extLst>
              </a:tr>
              <a:tr h="15851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Точные науки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Учебник,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письменные 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задачи,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наглядные пособия, 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чертежи и решения на доске.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устные 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лекции, устные задачи,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быстрый счет вслух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Решение задач с использованием реальных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предметов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соревнования по командам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626269"/>
                  </a:ext>
                </a:extLst>
              </a:tr>
              <a:tr h="1879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Естественные науки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Чтение учебника, записи в тетради, просмотр фильма, демонстрация опытов, наглядные пособия.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Устные объяснения учителя, сообщения учащихся и др.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DejaVu Sans"/>
                          <a:cs typeface="DejaVu Sans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Самостоятельное проведение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экспериментов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0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практические </a:t>
                      </a: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задания, лабораторные работы, экскурсии.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3051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33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6926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ЯКОРЕНИЕ                                           </a:t>
            </a:r>
            <a:r>
              <a:rPr lang="ru-RU" sz="2000" dirty="0" smtClean="0">
                <a:latin typeface="Arial Narrow" pitchFamily="34" charset="0"/>
              </a:rPr>
              <a:t>Н</a:t>
            </a:r>
            <a:r>
              <a:rPr lang="ru-RU" sz="2000" dirty="0">
                <a:latin typeface="Arial Narrow" pitchFamily="34" charset="0"/>
              </a:rPr>
              <a:t>. А. Шпак, </a:t>
            </a:r>
            <a:r>
              <a:rPr lang="ru-RU" sz="2000" dirty="0" smtClean="0">
                <a:latin typeface="Arial Narrow" pitchFamily="34" charset="0"/>
              </a:rPr>
              <a:t>психолог СОШ № 10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2069" y="849085"/>
            <a:ext cx="8921931" cy="6239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юбое </a:t>
            </a:r>
            <a:r>
              <a:rPr lang="ru-RU" sz="2400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учителя, которое находит отклик у класса, является </a:t>
            </a:r>
            <a:r>
              <a:rPr lang="ru-RU" sz="2400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якорением.</a:t>
            </a:r>
          </a:p>
          <a:p>
            <a:r>
              <a:rPr lang="ru-RU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Поднимите руки.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один из ярких примеров того, как наладить обратную связь с классом. Если вы хотите обратить на себя внимание учеников, то в продолжение своей речи скажите эту фразу и попросите поднять руки тех, кто знает ответ на ваш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вопрос.</a:t>
            </a:r>
          </a:p>
          <a:p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Неподвижное тело</a:t>
            </a:r>
            <a:r>
              <a:rPr lang="ru-RU" sz="20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вы сидите за столом, а вам нужно обратить на себя внимание то фраза «Обратите внимание» подействует лишь на 8% учеников. Но если вы эту же фразу скажете, двигаясь по классу, то ваши невербальные сигналы заметят все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</a:t>
            </a:r>
            <a:r>
              <a:rPr lang="ru-RU" sz="20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Неполные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Ученики, не следящие за ходом урока, заметят это и обратят внимание. Примером разрыва могут быть фразы: «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видите…», «Посмотрите на…», «Мы видим как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…».</a:t>
            </a:r>
          </a:p>
          <a:p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Позитивные комментарии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ценю, как вы быстро и аккуратно наводите порядок на партах». Этот прием служит прекрасной мотивацией учеников.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17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106621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>
                <a:latin typeface="Arial Narrow" pitchFamily="34" charset="0"/>
              </a:rPr>
              <a:t/>
            </a:r>
            <a:br>
              <a:rPr lang="ru-RU" sz="3200" dirty="0">
                <a:latin typeface="Arial Narrow" pitchFamily="34" charset="0"/>
              </a:rPr>
            </a:br>
            <a:r>
              <a:rPr lang="ru-RU" sz="3200" dirty="0">
                <a:latin typeface="Arial Narrow" pitchFamily="34" charset="0"/>
              </a:rPr>
              <a:t>Приёмы взаимодействия с </a:t>
            </a:r>
            <a:r>
              <a:rPr lang="ru-RU" sz="3200" dirty="0" smtClean="0">
                <a:latin typeface="Arial Narrow" pitchFamily="34" charset="0"/>
              </a:rPr>
              <a:t>учащимися</a:t>
            </a:r>
            <a:r>
              <a:rPr lang="ru-RU" sz="3200" dirty="0">
                <a:latin typeface="Arial Narrow" pitchFamily="34" charset="0"/>
              </a:rPr>
              <a:t/>
            </a:r>
            <a:br>
              <a:rPr lang="ru-RU" sz="3200" dirty="0">
                <a:latin typeface="Arial Narrow" pitchFamily="34" charset="0"/>
              </a:rPr>
            </a:br>
            <a:r>
              <a:rPr lang="ru-RU" sz="3200" dirty="0">
                <a:latin typeface="Arial Narrow" pitchFamily="34" charset="0"/>
              </a:rPr>
              <a:t> </a:t>
            </a:r>
            <a:r>
              <a:rPr lang="ru-RU" sz="3200" dirty="0" smtClean="0">
                <a:latin typeface="Arial Narrow" pitchFamily="34" charset="0"/>
              </a:rPr>
              <a:t>                                                           </a:t>
            </a:r>
            <a:r>
              <a:rPr lang="ru-RU" sz="2000" dirty="0" smtClean="0">
                <a:latin typeface="Arial Narrow" pitchFamily="34" charset="0"/>
              </a:rPr>
              <a:t>Н</a:t>
            </a:r>
            <a:r>
              <a:rPr lang="ru-RU" sz="2000" dirty="0">
                <a:latin typeface="Arial Narrow" pitchFamily="34" charset="0"/>
              </a:rPr>
              <a:t>. А. Шпак, </a:t>
            </a:r>
            <a:r>
              <a:rPr lang="ru-RU" sz="2000" dirty="0" smtClean="0">
                <a:latin typeface="Arial Narrow" pitchFamily="34" charset="0"/>
              </a:rPr>
              <a:t>психолог СОШ № 10</a:t>
            </a:r>
            <a:r>
              <a:rPr lang="ru-RU" sz="2000" dirty="0">
                <a:latin typeface="Arial Narrow" pitchFamily="34" charset="0"/>
              </a:rPr>
              <a:t/>
            </a:r>
            <a:br>
              <a:rPr lang="ru-RU" sz="2000" dirty="0">
                <a:latin typeface="Arial Narrow" pitchFamily="34" charset="0"/>
              </a:rPr>
            </a:br>
            <a:endParaRPr lang="ru-RU" sz="2000" dirty="0">
              <a:latin typeface="Arial Narrow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16749676"/>
              </p:ext>
            </p:extLst>
          </p:nvPr>
        </p:nvGraphicFramePr>
        <p:xfrm>
          <a:off x="0" y="1643050"/>
          <a:ext cx="9144000" cy="777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6743" y="1393764"/>
            <a:ext cx="8737240" cy="3565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Замечания ученику необходимо также делать на его языке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§  </a:t>
            </a:r>
            <a:r>
              <a:rPr lang="ru-RU" sz="28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визуалу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покачать головой, погрозить пальцем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§  </a:t>
            </a:r>
            <a:r>
              <a:rPr lang="ru-RU" sz="2800" b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кинестетику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положить руку на плечо, похлопать по нему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§  </a:t>
            </a:r>
            <a:r>
              <a:rPr lang="ru-RU" sz="28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аудиалу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сказать шепотом: «Ш-ш-ш».</a:t>
            </a:r>
          </a:p>
        </p:txBody>
      </p:sp>
    </p:spTree>
    <p:extLst>
      <p:ext uri="{BB962C8B-B14F-4D97-AF65-F5344CB8AC3E}">
        <p14:creationId xmlns:p14="http://schemas.microsoft.com/office/powerpoint/2010/main" val="417567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10527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О.К. Долгая учитель русского языка и литературы </a:t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МБОУ СОШ № 3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0" y="1052736"/>
            <a:ext cx="910313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37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10527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О.К. Долгая учитель русского языка и литературы </a:t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МБОУ СОШ № 3</a:t>
            </a:r>
            <a:endParaRPr lang="ru-RU" sz="2000" dirty="0">
              <a:latin typeface="Arial Narrow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536830"/>
              </p:ext>
            </p:extLst>
          </p:nvPr>
        </p:nvGraphicFramePr>
        <p:xfrm>
          <a:off x="313650" y="1412776"/>
          <a:ext cx="8568951" cy="5280277"/>
        </p:xfrm>
        <a:graphic>
          <a:graphicData uri="http://schemas.openxmlformats.org/drawingml/2006/table">
            <a:tbl>
              <a:tblPr firstRow="1" bandRow="1"/>
              <a:tblGrid>
                <a:gridCol w="3538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3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9312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Выполните самостоятельно </a:t>
                      </a:r>
                    </a:p>
                    <a:p>
                      <a:pPr algn="ctr"/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следующее задание:</a:t>
                      </a:r>
                    </a:p>
                  </a:txBody>
                  <a:tcPr>
                    <a:lnL w="12700" cmpd="sng">
                      <a:solidFill>
                        <a:srgbClr val="4BACC6"/>
                      </a:solidFill>
                    </a:lnL>
                    <a:lnR w="12700" cmpd="sng">
                      <a:solidFill>
                        <a:srgbClr val="4BACC6"/>
                      </a:solidFill>
                    </a:lnR>
                    <a:lnT w="12700" cmpd="sng">
                      <a:solidFill>
                        <a:srgbClr val="4BACC6"/>
                      </a:solidFill>
                    </a:lnT>
                    <a:lnB w="25400" cmpd="sng">
                      <a:solidFill>
                        <a:srgbClr val="4BACC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2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4BACC6"/>
                      </a:solidFill>
                    </a:lnL>
                    <a:lnR w="12700" cmpd="sng">
                      <a:solidFill>
                        <a:srgbClr val="4BACC6"/>
                      </a:solidFill>
                    </a:lnR>
                    <a:lnT w="25400" cmpd="sng">
                      <a:solidFill>
                        <a:srgbClr val="4BACC6"/>
                      </a:solidFill>
                    </a:lnT>
                    <a:lnB w="12700" cmpd="sng">
                      <a:solidFill>
                        <a:srgbClr val="4BACC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4BACC6"/>
                      </a:solidFill>
                    </a:lnL>
                    <a:lnR w="12700" cmpd="sng">
                      <a:solidFill>
                        <a:srgbClr val="4BACC6"/>
                      </a:solidFill>
                    </a:lnR>
                    <a:lnT w="25400" cmpd="sng">
                      <a:solidFill>
                        <a:srgbClr val="4BACC6"/>
                      </a:solidFill>
                    </a:lnT>
                    <a:lnB w="12700" cmpd="sng">
                      <a:solidFill>
                        <a:srgbClr val="4BACC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4BACC6"/>
                      </a:solidFill>
                    </a:lnL>
                    <a:lnR w="12700" cmpd="sng">
                      <a:solidFill>
                        <a:srgbClr val="4BACC6"/>
                      </a:solidFill>
                    </a:lnR>
                    <a:lnT w="25400" cmpd="sng">
                      <a:solidFill>
                        <a:srgbClr val="4BACC6"/>
                      </a:solidFill>
                    </a:lnT>
                    <a:lnB w="12700" cmpd="sng">
                      <a:solidFill>
                        <a:srgbClr val="4BACC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69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красным карандашом подчеркните в тексте признаки глагола у деепричастия;</a:t>
                      </a:r>
                    </a:p>
                    <a:p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синим карандашом – признаки наречия у деепричастия.</a:t>
                      </a:r>
                    </a:p>
                  </a:txBody>
                  <a:tcPr>
                    <a:lnL w="12700" cmpd="sng">
                      <a:solidFill>
                        <a:srgbClr val="4BACC6"/>
                      </a:solidFill>
                    </a:lnL>
                    <a:lnR w="12700" cmpd="sng">
                      <a:solidFill>
                        <a:srgbClr val="4BACC6"/>
                      </a:solidFill>
                    </a:lnR>
                    <a:lnT w="12700" cmpd="sng">
                      <a:solidFill>
                        <a:srgbClr val="4BACC6"/>
                      </a:solidFill>
                    </a:lnT>
                    <a:lnB w="12700" cmpd="sng">
                      <a:solidFill>
                        <a:srgbClr val="4BACC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 Задайте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вопросы товарищу о деепричастии.</a:t>
                      </a:r>
                    </a:p>
                    <a:p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 Проверьте правильность ответов на них.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4BACC6"/>
                      </a:solidFill>
                    </a:lnL>
                    <a:lnR w="12700" cmpd="sng">
                      <a:solidFill>
                        <a:srgbClr val="4BACC6"/>
                      </a:solidFill>
                    </a:lnR>
                    <a:lnT w="12700" cmpd="sng">
                      <a:solidFill>
                        <a:srgbClr val="4BACC6"/>
                      </a:solidFill>
                    </a:lnT>
                    <a:lnB w="12700" cmpd="sng">
                      <a:solidFill>
                        <a:srgbClr val="4BACC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Заполните опорную схему (кластер)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rgbClr val="4BACC6"/>
                      </a:solidFill>
                    </a:lnL>
                    <a:lnR w="12700" cmpd="sng">
                      <a:solidFill>
                        <a:srgbClr val="4BACC6"/>
                      </a:solidFill>
                    </a:lnR>
                    <a:lnT w="12700" cmpd="sng">
                      <a:solidFill>
                        <a:srgbClr val="4BACC6"/>
                      </a:solidFill>
                    </a:lnT>
                    <a:lnB w="12700" cmpd="sng">
                      <a:solidFill>
                        <a:srgbClr val="4BACC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175" y="4983851"/>
            <a:ext cx="2237426" cy="167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5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6" y="0"/>
            <a:ext cx="9144000" cy="10527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latin typeface="Arial Narrow" pitchFamily="34" charset="0"/>
              </a:rPr>
              <a:t>О.К. Долгая учитель русского языка и литературы </a:t>
            </a:r>
            <a:br>
              <a:rPr lang="ru-RU" sz="3200" dirty="0" smtClean="0">
                <a:latin typeface="Arial Narrow" pitchFamily="34" charset="0"/>
              </a:rPr>
            </a:br>
            <a:r>
              <a:rPr lang="ru-RU" sz="3200" dirty="0" smtClean="0">
                <a:latin typeface="Arial Narrow" pitchFamily="34" charset="0"/>
              </a:rPr>
              <a:t>МБОУ СОШ № 3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051600"/>
            <a:ext cx="8568952" cy="58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39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1553</TotalTime>
  <Words>757</Words>
  <Application>Microsoft Office PowerPoint</Application>
  <PresentationFormat>Экран (4:3)</PresentationFormat>
  <Paragraphs>104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Arial Narrow</vt:lpstr>
      <vt:lpstr>Calibri</vt:lpstr>
      <vt:lpstr>Times New Roman</vt:lpstr>
      <vt:lpstr>Тема Office</vt:lpstr>
      <vt:lpstr>ИСКУССТВО ЭФФЕКТИВНОГО ОБУЧЕНИЯ  НЕМОТИВИРОВАННЫХ УЧАЩИХСЯ</vt:lpstr>
      <vt:lpstr>Единый методический день семинар-практикум учителей химии «Искусство эффективного обучения немотивированных учащихся»</vt:lpstr>
      <vt:lpstr> Применение технологий НЛП в образовательном процессе                                  Н. А. Шпак, психолог СОШ № 10 </vt:lpstr>
      <vt:lpstr> Деятельность на уроках, облегчающая обучение детям                                                             Н. А. Шпак, психолог СОШ № 10 </vt:lpstr>
      <vt:lpstr>ЯКОРЕНИЕ                                           Н. А. Шпак, психолог СОШ № 10</vt:lpstr>
      <vt:lpstr> Приёмы взаимодействия с учащимися                                                             Н. А. Шпак, психолог СОШ № 10 </vt:lpstr>
      <vt:lpstr>О.К. Долгая учитель русского языка и литературы  МБОУ СОШ № 3</vt:lpstr>
      <vt:lpstr>О.К. Долгая учитель русского языка и литературы  МБОУ СОШ № 3</vt:lpstr>
      <vt:lpstr>О.К. Долгая учитель русского языка и литературы  МБОУ СОШ № 3</vt:lpstr>
      <vt:lpstr>О.К. Долгая учитель русского языка и литературы  МБОУ СОШ № 3</vt:lpstr>
      <vt:lpstr>О.К. Долгая учитель русского языка и литературы  МБОУ СОШ № 3</vt:lpstr>
      <vt:lpstr>О.К. Долгая учитель русского языка и литературы  МБОУ СОШ № 3</vt:lpstr>
      <vt:lpstr>Л.В. Забалотная учитель математики МАОУ СОШ № 2</vt:lpstr>
      <vt:lpstr>Л.В. Забалотная учитель математики МАОУ СОШ № 2</vt:lpstr>
      <vt:lpstr>Л.В. Забалотная учитель математики МАОУ СОШ № 2</vt:lpstr>
      <vt:lpstr>Л.В. Забалотная учитель математики МАОУ СОШ № 2</vt:lpstr>
      <vt:lpstr>Л.В. Забалотная учитель математики МАОУ СОШ № 2</vt:lpstr>
      <vt:lpstr>Э.А. Чуприна учитель обществознания и истории,  зам. директора                                        МБОУ СОШ № 12</vt:lpstr>
      <vt:lpstr>Э.А. Чуприна учитель обществознания и истории,  зам. директора                                        МБОУ СОШ № 12</vt:lpstr>
      <vt:lpstr>Э.А. Чуприна учитель обществознания и истории,  зам. директора                                        МБОУ СОШ № 12</vt:lpstr>
    </vt:vector>
  </TitlesOfParts>
  <Company>admin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системно-деятельностного подхода</dc:title>
  <dc:creator>1</dc:creator>
  <cp:lastModifiedBy>Мазаева</cp:lastModifiedBy>
  <cp:revision>27</cp:revision>
  <dcterms:created xsi:type="dcterms:W3CDTF">2017-11-26T14:16:33Z</dcterms:created>
  <dcterms:modified xsi:type="dcterms:W3CDTF">2019-10-31T11:27:47Z</dcterms:modified>
</cp:coreProperties>
</file>